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2" r:id="rId4"/>
    <p:sldId id="271" r:id="rId5"/>
    <p:sldId id="260" r:id="rId6"/>
    <p:sldId id="273" r:id="rId7"/>
    <p:sldId id="274" r:id="rId8"/>
    <p:sldId id="275" r:id="rId9"/>
    <p:sldId id="276" r:id="rId10"/>
    <p:sldId id="261" r:id="rId11"/>
    <p:sldId id="265" r:id="rId12"/>
    <p:sldId id="281" r:id="rId13"/>
    <p:sldId id="282" r:id="rId14"/>
    <p:sldId id="277" r:id="rId15"/>
    <p:sldId id="269" r:id="rId16"/>
    <p:sldId id="270"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fromwiz.com/share/s/1CGZRH2S1Aro2gtjMB0TJPbh2WMt0I1fPkJq26Z6cI3pS8GI"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github.com/yenchenlin/DeepLearningFlappyBir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312.5602" TargetMode="External"/><Relationship Id="rId7" Type="http://schemas.openxmlformats.org/officeDocument/2006/relationships/hyperlink" Target="https://github.com/yenchenlin/DeepLearningFlappyBird" TargetMode="External"/><Relationship Id="rId2" Type="http://schemas.openxmlformats.org/officeDocument/2006/relationships/hyperlink" Target="http://www0.cs.ucl.ac.uk/staff/D.Silver/web/Teaching.html" TargetMode="External"/><Relationship Id="rId1" Type="http://schemas.openxmlformats.org/officeDocument/2006/relationships/slideLayout" Target="../slideLayouts/slideLayout2.xml"/><Relationship Id="rId6" Type="http://schemas.openxmlformats.org/officeDocument/2006/relationships/hyperlink" Target="http://fromwiz.com/share/s/1CGZRH2S1Aro2gtjMB0TJPbh2WMt0I1fPkJq26Z6cI3pS8GI" TargetMode="External"/><Relationship Id="rId5" Type="http://schemas.openxmlformats.org/officeDocument/2006/relationships/hyperlink" Target="http://www.teach.cs.toronto.edu/~csc2542h/fall/material/csc2542f16_dqn.pdf" TargetMode="External"/><Relationship Id="rId4" Type="http://schemas.openxmlformats.org/officeDocument/2006/relationships/hyperlink" Target="https://github.com/devsisters/DQN-tensorflo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arxiv.org/abs/1312.5602" TargetMode="Externa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hyperlink" Target="http://www0.cs.ucl.ac.uk/staff/D.Silver/web/Teaching_files/MDP.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Reinforcement Learning for strategy selection</a:t>
            </a:r>
          </a:p>
        </p:txBody>
      </p:sp>
      <p:sp>
        <p:nvSpPr>
          <p:cNvPr id="3" name="Subtitle 2"/>
          <p:cNvSpPr>
            <a:spLocks noGrp="1"/>
          </p:cNvSpPr>
          <p:nvPr>
            <p:ph type="subTitle" idx="1"/>
          </p:nvPr>
        </p:nvSpPr>
        <p:spPr/>
        <p:txBody>
          <a:bodyPr>
            <a:normAutofit fontScale="92500" lnSpcReduction="10000"/>
          </a:bodyPr>
          <a:lstStyle/>
          <a:p>
            <a:r>
              <a:rPr lang="en-US" dirty="0" err="1"/>
              <a:t>Yifei</a:t>
            </a:r>
            <a:r>
              <a:rPr lang="en-US" dirty="0"/>
              <a:t> Huang</a:t>
            </a:r>
          </a:p>
          <a:p>
            <a:r>
              <a:rPr lang="en-US" dirty="0"/>
              <a:t>2017</a:t>
            </a:r>
            <a:r>
              <a:rPr lang="en-US" altLang="zh-CN" dirty="0"/>
              <a:t>-11-02</a:t>
            </a:r>
            <a:endParaRPr lang="en-US" dirty="0"/>
          </a:p>
        </p:txBody>
      </p:sp>
    </p:spTree>
    <p:extLst>
      <p:ext uri="{BB962C8B-B14F-4D97-AF65-F5344CB8AC3E}">
        <p14:creationId xmlns:p14="http://schemas.microsoft.com/office/powerpoint/2010/main" val="227860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13AE2-8ADD-45A3-A44B-0B5A741FA7DC}"/>
              </a:ext>
            </a:extLst>
          </p:cNvPr>
          <p:cNvSpPr>
            <a:spLocks noGrp="1"/>
          </p:cNvSpPr>
          <p:nvPr>
            <p:ph type="title"/>
          </p:nvPr>
        </p:nvSpPr>
        <p:spPr/>
        <p:txBody>
          <a:bodyPr/>
          <a:lstStyle/>
          <a:p>
            <a:r>
              <a:rPr lang="en-US" altLang="zh-CN" dirty="0"/>
              <a:t>Q Learning and </a:t>
            </a:r>
            <a:r>
              <a:rPr lang="en-US" altLang="zh-CN" dirty="0" err="1"/>
              <a:t>BellMan</a:t>
            </a:r>
            <a:r>
              <a:rPr lang="en-US" altLang="zh-CN" dirty="0"/>
              <a:t> Equation</a:t>
            </a:r>
            <a:endParaRPr lang="zh-CN" altLang="en-US" dirty="0"/>
          </a:p>
        </p:txBody>
      </p:sp>
      <p:pic>
        <p:nvPicPr>
          <p:cNvPr id="4" name="Picture 3"/>
          <p:cNvPicPr>
            <a:picLocks noChangeAspect="1"/>
          </p:cNvPicPr>
          <p:nvPr/>
        </p:nvPicPr>
        <p:blipFill>
          <a:blip r:embed="rId2"/>
          <a:stretch>
            <a:fillRect/>
          </a:stretch>
        </p:blipFill>
        <p:spPr>
          <a:xfrm>
            <a:off x="993419" y="1354688"/>
            <a:ext cx="8562975" cy="4857750"/>
          </a:xfrm>
          <a:prstGeom prst="rect">
            <a:avLst/>
          </a:prstGeom>
        </p:spPr>
      </p:pic>
    </p:spTree>
    <p:extLst>
      <p:ext uri="{BB962C8B-B14F-4D97-AF65-F5344CB8AC3E}">
        <p14:creationId xmlns:p14="http://schemas.microsoft.com/office/powerpoint/2010/main" val="16535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9AC43-4B83-4B30-9AEB-F2C90BD55E88}"/>
              </a:ext>
            </a:extLst>
          </p:cNvPr>
          <p:cNvSpPr>
            <a:spLocks noGrp="1"/>
          </p:cNvSpPr>
          <p:nvPr>
            <p:ph type="title"/>
          </p:nvPr>
        </p:nvSpPr>
        <p:spPr/>
        <p:txBody>
          <a:bodyPr/>
          <a:lstStyle/>
          <a:p>
            <a:r>
              <a:rPr lang="en-US" altLang="zh-CN" dirty="0"/>
              <a:t>Q-Table Learning</a:t>
            </a:r>
            <a:endParaRPr lang="zh-CN" altLang="en-US" dirty="0"/>
          </a:p>
        </p:txBody>
      </p:sp>
      <p:pic>
        <p:nvPicPr>
          <p:cNvPr id="5122" name="Picture 2" descr="http://img.blog.csdn.net/20130717235436015">
            <a:extLst>
              <a:ext uri="{FF2B5EF4-FFF2-40B4-BE49-F238E27FC236}">
                <a16:creationId xmlns:a16="http://schemas.microsoft.com/office/drawing/2014/main" id="{BCFDDCC4-B105-4437-8260-E66F377E74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54" t="20443" r="23210" b="48079"/>
          <a:stretch/>
        </p:blipFill>
        <p:spPr bwMode="auto">
          <a:xfrm>
            <a:off x="725864" y="1960776"/>
            <a:ext cx="5272548" cy="328995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img.blog.csdn.net/20130717235436015">
            <a:extLst>
              <a:ext uri="{FF2B5EF4-FFF2-40B4-BE49-F238E27FC236}">
                <a16:creationId xmlns:a16="http://schemas.microsoft.com/office/drawing/2014/main" id="{A9020A46-2B19-4D2F-8BAD-227D467136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0" t="65529" r="26723" b="6017"/>
          <a:stretch/>
        </p:blipFill>
        <p:spPr bwMode="auto">
          <a:xfrm>
            <a:off x="6598511" y="1734530"/>
            <a:ext cx="5090726" cy="34102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E6155EE-C19B-4C49-8706-E039C80484B7}"/>
              </a:ext>
            </a:extLst>
          </p:cNvPr>
          <p:cNvSpPr txBox="1"/>
          <p:nvPr/>
        </p:nvSpPr>
        <p:spPr>
          <a:xfrm>
            <a:off x="2868383" y="5999932"/>
            <a:ext cx="9161482" cy="646331"/>
          </a:xfrm>
          <a:prstGeom prst="rect">
            <a:avLst/>
          </a:prstGeom>
          <a:noFill/>
        </p:spPr>
        <p:txBody>
          <a:bodyPr wrap="none" rtlCol="0">
            <a:spAutoFit/>
          </a:bodyPr>
          <a:lstStyle/>
          <a:p>
            <a:r>
              <a:rPr lang="en-US" altLang="zh-CN" i="1" dirty="0">
                <a:hlinkClick r:id="rId3"/>
              </a:rPr>
              <a:t>http://fromwiz.com/share/s/1CGZRH2S1Aro2gtjMB0TJPbh2WMt0I1fPkJq26Z6cI3pS8GI</a:t>
            </a:r>
            <a:endParaRPr lang="en-US" altLang="zh-CN" i="1" dirty="0"/>
          </a:p>
          <a:p>
            <a:endParaRPr lang="zh-CN" altLang="en-US" sz="1800" i="1" dirty="0"/>
          </a:p>
        </p:txBody>
      </p:sp>
    </p:spTree>
    <p:extLst>
      <p:ext uri="{BB962C8B-B14F-4D97-AF65-F5344CB8AC3E}">
        <p14:creationId xmlns:p14="http://schemas.microsoft.com/office/powerpoint/2010/main" val="13784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A000D-9424-4372-86BE-4526ACDBCDB5}"/>
              </a:ext>
            </a:extLst>
          </p:cNvPr>
          <p:cNvSpPr>
            <a:spLocks noGrp="1"/>
          </p:cNvSpPr>
          <p:nvPr>
            <p:ph type="title"/>
          </p:nvPr>
        </p:nvSpPr>
        <p:spPr/>
        <p:txBody>
          <a:bodyPr/>
          <a:lstStyle/>
          <a:p>
            <a:r>
              <a:rPr lang="en-US" altLang="zh-CN" dirty="0"/>
              <a:t>Build R-table</a:t>
            </a:r>
            <a:endParaRPr lang="zh-CN" altLang="en-US" dirty="0"/>
          </a:p>
        </p:txBody>
      </p:sp>
      <p:pic>
        <p:nvPicPr>
          <p:cNvPr id="4" name="图片 3">
            <a:extLst>
              <a:ext uri="{FF2B5EF4-FFF2-40B4-BE49-F238E27FC236}">
                <a16:creationId xmlns:a16="http://schemas.microsoft.com/office/drawing/2014/main" id="{117299D6-7B83-40CD-B676-7CB822F3366E}"/>
              </a:ext>
            </a:extLst>
          </p:cNvPr>
          <p:cNvPicPr>
            <a:picLocks noChangeAspect="1"/>
          </p:cNvPicPr>
          <p:nvPr/>
        </p:nvPicPr>
        <p:blipFill rotWithShape="1">
          <a:blip r:embed="rId2"/>
          <a:srcRect l="8590" r="5017"/>
          <a:stretch/>
        </p:blipFill>
        <p:spPr>
          <a:xfrm>
            <a:off x="457494" y="1537698"/>
            <a:ext cx="6130565" cy="4200525"/>
          </a:xfrm>
          <a:prstGeom prst="rect">
            <a:avLst/>
          </a:prstGeom>
        </p:spPr>
      </p:pic>
      <p:pic>
        <p:nvPicPr>
          <p:cNvPr id="6" name="图片 5">
            <a:extLst>
              <a:ext uri="{FF2B5EF4-FFF2-40B4-BE49-F238E27FC236}">
                <a16:creationId xmlns:a16="http://schemas.microsoft.com/office/drawing/2014/main" id="{0B62E48A-764A-4AF7-A7CC-8EBF8DDBC746}"/>
              </a:ext>
            </a:extLst>
          </p:cNvPr>
          <p:cNvPicPr>
            <a:picLocks noChangeAspect="1"/>
          </p:cNvPicPr>
          <p:nvPr/>
        </p:nvPicPr>
        <p:blipFill rotWithShape="1">
          <a:blip r:embed="rId3"/>
          <a:srcRect l="14658" r="10519"/>
          <a:stretch/>
        </p:blipFill>
        <p:spPr>
          <a:xfrm>
            <a:off x="6693031" y="1715922"/>
            <a:ext cx="4939646" cy="3730409"/>
          </a:xfrm>
          <a:prstGeom prst="rect">
            <a:avLst/>
          </a:prstGeom>
        </p:spPr>
      </p:pic>
    </p:spTree>
    <p:extLst>
      <p:ext uri="{BB962C8B-B14F-4D97-AF65-F5344CB8AC3E}">
        <p14:creationId xmlns:p14="http://schemas.microsoft.com/office/powerpoint/2010/main" val="153698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0F9A56D-D0D1-45F2-8C61-B932AE756DDD}"/>
              </a:ext>
            </a:extLst>
          </p:cNvPr>
          <p:cNvPicPr>
            <a:picLocks noChangeAspect="1"/>
          </p:cNvPicPr>
          <p:nvPr/>
        </p:nvPicPr>
        <p:blipFill>
          <a:blip r:embed="rId2"/>
          <a:stretch>
            <a:fillRect/>
          </a:stretch>
        </p:blipFill>
        <p:spPr>
          <a:xfrm>
            <a:off x="250848" y="3358936"/>
            <a:ext cx="4303438" cy="2780806"/>
          </a:xfrm>
          <a:prstGeom prst="rect">
            <a:avLst/>
          </a:prstGeom>
        </p:spPr>
      </p:pic>
      <p:sp>
        <p:nvSpPr>
          <p:cNvPr id="2" name="标题 1">
            <a:extLst>
              <a:ext uri="{FF2B5EF4-FFF2-40B4-BE49-F238E27FC236}">
                <a16:creationId xmlns:a16="http://schemas.microsoft.com/office/drawing/2014/main" id="{642D64B4-8612-4EDB-ADF6-FBFE60CDAC95}"/>
              </a:ext>
            </a:extLst>
          </p:cNvPr>
          <p:cNvSpPr>
            <a:spLocks noGrp="1"/>
          </p:cNvSpPr>
          <p:nvPr>
            <p:ph type="title"/>
          </p:nvPr>
        </p:nvSpPr>
        <p:spPr/>
        <p:txBody>
          <a:bodyPr/>
          <a:lstStyle/>
          <a:p>
            <a:r>
              <a:rPr lang="en-US" altLang="zh-CN" dirty="0"/>
              <a:t>Update Q </a:t>
            </a:r>
            <a:r>
              <a:rPr lang="en-US" altLang="zh-CN" dirty="0" err="1"/>
              <a:t>tablee</a:t>
            </a:r>
            <a:endParaRPr lang="zh-CN" altLang="en-US" dirty="0"/>
          </a:p>
        </p:txBody>
      </p:sp>
      <p:pic>
        <p:nvPicPr>
          <p:cNvPr id="4" name="图片 3">
            <a:extLst>
              <a:ext uri="{FF2B5EF4-FFF2-40B4-BE49-F238E27FC236}">
                <a16:creationId xmlns:a16="http://schemas.microsoft.com/office/drawing/2014/main" id="{0657BC2B-3403-4D14-8C1F-7B2F24DC0147}"/>
              </a:ext>
            </a:extLst>
          </p:cNvPr>
          <p:cNvPicPr>
            <a:picLocks noChangeAspect="1"/>
          </p:cNvPicPr>
          <p:nvPr/>
        </p:nvPicPr>
        <p:blipFill>
          <a:blip r:embed="rId3"/>
          <a:stretch>
            <a:fillRect/>
          </a:stretch>
        </p:blipFill>
        <p:spPr>
          <a:xfrm>
            <a:off x="0" y="1358134"/>
            <a:ext cx="2694319" cy="2085329"/>
          </a:xfrm>
          <a:prstGeom prst="rect">
            <a:avLst/>
          </a:prstGeom>
        </p:spPr>
      </p:pic>
      <p:pic>
        <p:nvPicPr>
          <p:cNvPr id="6" name="图片 5">
            <a:extLst>
              <a:ext uri="{FF2B5EF4-FFF2-40B4-BE49-F238E27FC236}">
                <a16:creationId xmlns:a16="http://schemas.microsoft.com/office/drawing/2014/main" id="{04696318-A975-41D0-B7BF-77FF9F71640E}"/>
              </a:ext>
            </a:extLst>
          </p:cNvPr>
          <p:cNvPicPr>
            <a:picLocks noChangeAspect="1"/>
          </p:cNvPicPr>
          <p:nvPr/>
        </p:nvPicPr>
        <p:blipFill>
          <a:blip r:embed="rId4"/>
          <a:stretch>
            <a:fillRect/>
          </a:stretch>
        </p:blipFill>
        <p:spPr>
          <a:xfrm>
            <a:off x="8562471" y="0"/>
            <a:ext cx="3629025" cy="2286000"/>
          </a:xfrm>
          <a:prstGeom prst="rect">
            <a:avLst/>
          </a:prstGeom>
        </p:spPr>
      </p:pic>
      <p:pic>
        <p:nvPicPr>
          <p:cNvPr id="7" name="图片 6">
            <a:extLst>
              <a:ext uri="{FF2B5EF4-FFF2-40B4-BE49-F238E27FC236}">
                <a16:creationId xmlns:a16="http://schemas.microsoft.com/office/drawing/2014/main" id="{63D45D01-6176-48D3-8FF4-3834EB8662D6}"/>
              </a:ext>
            </a:extLst>
          </p:cNvPr>
          <p:cNvPicPr>
            <a:picLocks noChangeAspect="1"/>
          </p:cNvPicPr>
          <p:nvPr/>
        </p:nvPicPr>
        <p:blipFill>
          <a:blip r:embed="rId5"/>
          <a:stretch>
            <a:fillRect/>
          </a:stretch>
        </p:blipFill>
        <p:spPr>
          <a:xfrm>
            <a:off x="2694319" y="1301222"/>
            <a:ext cx="3211161" cy="2134187"/>
          </a:xfrm>
          <a:prstGeom prst="rect">
            <a:avLst/>
          </a:prstGeom>
        </p:spPr>
      </p:pic>
      <p:sp>
        <p:nvSpPr>
          <p:cNvPr id="9" name="矩形: 圆角 8">
            <a:extLst>
              <a:ext uri="{FF2B5EF4-FFF2-40B4-BE49-F238E27FC236}">
                <a16:creationId xmlns:a16="http://schemas.microsoft.com/office/drawing/2014/main" id="{AA84C8BE-27AF-4FA4-ABC7-710336436B05}"/>
              </a:ext>
            </a:extLst>
          </p:cNvPr>
          <p:cNvSpPr/>
          <p:nvPr/>
        </p:nvSpPr>
        <p:spPr>
          <a:xfrm>
            <a:off x="3988641" y="2384189"/>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矩形: 圆角 9">
            <a:extLst>
              <a:ext uri="{FF2B5EF4-FFF2-40B4-BE49-F238E27FC236}">
                <a16:creationId xmlns:a16="http://schemas.microsoft.com/office/drawing/2014/main" id="{0E2288CE-6F74-4C78-993E-6BC51454998A}"/>
              </a:ext>
            </a:extLst>
          </p:cNvPr>
          <p:cNvSpPr/>
          <p:nvPr/>
        </p:nvSpPr>
        <p:spPr>
          <a:xfrm>
            <a:off x="2176324" y="1955458"/>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2" name="图片 11">
            <a:extLst>
              <a:ext uri="{FF2B5EF4-FFF2-40B4-BE49-F238E27FC236}">
                <a16:creationId xmlns:a16="http://schemas.microsoft.com/office/drawing/2014/main" id="{AF90706C-F2AF-483C-97F9-5806656B382C}"/>
              </a:ext>
            </a:extLst>
          </p:cNvPr>
          <p:cNvPicPr>
            <a:picLocks noChangeAspect="1"/>
          </p:cNvPicPr>
          <p:nvPr/>
        </p:nvPicPr>
        <p:blipFill>
          <a:blip r:embed="rId6"/>
          <a:stretch>
            <a:fillRect/>
          </a:stretch>
        </p:blipFill>
        <p:spPr>
          <a:xfrm>
            <a:off x="5905480" y="1477318"/>
            <a:ext cx="3467406" cy="1846960"/>
          </a:xfrm>
          <a:prstGeom prst="rect">
            <a:avLst/>
          </a:prstGeom>
        </p:spPr>
      </p:pic>
      <p:pic>
        <p:nvPicPr>
          <p:cNvPr id="14" name="图片 13">
            <a:extLst>
              <a:ext uri="{FF2B5EF4-FFF2-40B4-BE49-F238E27FC236}">
                <a16:creationId xmlns:a16="http://schemas.microsoft.com/office/drawing/2014/main" id="{74414B0F-86B4-49A7-BAEC-70E94BCF495A}"/>
              </a:ext>
            </a:extLst>
          </p:cNvPr>
          <p:cNvPicPr>
            <a:picLocks noChangeAspect="1"/>
          </p:cNvPicPr>
          <p:nvPr/>
        </p:nvPicPr>
        <p:blipFill>
          <a:blip r:embed="rId6"/>
          <a:stretch>
            <a:fillRect/>
          </a:stretch>
        </p:blipFill>
        <p:spPr>
          <a:xfrm>
            <a:off x="8837374" y="3107811"/>
            <a:ext cx="3354122" cy="1786618"/>
          </a:xfrm>
          <a:prstGeom prst="rect">
            <a:avLst/>
          </a:prstGeom>
        </p:spPr>
      </p:pic>
      <p:sp>
        <p:nvSpPr>
          <p:cNvPr id="16" name="矩形: 圆角 15">
            <a:extLst>
              <a:ext uri="{FF2B5EF4-FFF2-40B4-BE49-F238E27FC236}">
                <a16:creationId xmlns:a16="http://schemas.microsoft.com/office/drawing/2014/main" id="{ACFE57AB-E8D9-40F0-A02E-DCFCCD2C33C2}"/>
              </a:ext>
            </a:extLst>
          </p:cNvPr>
          <p:cNvSpPr/>
          <p:nvPr/>
        </p:nvSpPr>
        <p:spPr>
          <a:xfrm>
            <a:off x="8599799" y="1975960"/>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7" name="图片 16">
            <a:extLst>
              <a:ext uri="{FF2B5EF4-FFF2-40B4-BE49-F238E27FC236}">
                <a16:creationId xmlns:a16="http://schemas.microsoft.com/office/drawing/2014/main" id="{CF1B8E39-4BC8-48FA-9704-8332658AB070}"/>
              </a:ext>
            </a:extLst>
          </p:cNvPr>
          <p:cNvPicPr>
            <a:picLocks noChangeAspect="1"/>
          </p:cNvPicPr>
          <p:nvPr/>
        </p:nvPicPr>
        <p:blipFill>
          <a:blip r:embed="rId7"/>
          <a:stretch>
            <a:fillRect/>
          </a:stretch>
        </p:blipFill>
        <p:spPr>
          <a:xfrm>
            <a:off x="6943019" y="4739147"/>
            <a:ext cx="3762375" cy="2047875"/>
          </a:xfrm>
          <a:prstGeom prst="rect">
            <a:avLst/>
          </a:prstGeom>
        </p:spPr>
      </p:pic>
      <p:pic>
        <p:nvPicPr>
          <p:cNvPr id="19" name="图片 18">
            <a:extLst>
              <a:ext uri="{FF2B5EF4-FFF2-40B4-BE49-F238E27FC236}">
                <a16:creationId xmlns:a16="http://schemas.microsoft.com/office/drawing/2014/main" id="{0B3CEC36-D514-473B-8918-B859FF0F5107}"/>
              </a:ext>
            </a:extLst>
          </p:cNvPr>
          <p:cNvPicPr>
            <a:picLocks noChangeAspect="1"/>
          </p:cNvPicPr>
          <p:nvPr/>
        </p:nvPicPr>
        <p:blipFill rotWithShape="1">
          <a:blip r:embed="rId8"/>
          <a:srcRect l="5181" t="5751" r="8352"/>
          <a:stretch/>
        </p:blipFill>
        <p:spPr>
          <a:xfrm>
            <a:off x="3474115" y="4954943"/>
            <a:ext cx="2988297" cy="1821439"/>
          </a:xfrm>
          <a:prstGeom prst="rect">
            <a:avLst/>
          </a:prstGeom>
        </p:spPr>
      </p:pic>
      <p:sp>
        <p:nvSpPr>
          <p:cNvPr id="20" name="箭头: 右 19">
            <a:extLst>
              <a:ext uri="{FF2B5EF4-FFF2-40B4-BE49-F238E27FC236}">
                <a16:creationId xmlns:a16="http://schemas.microsoft.com/office/drawing/2014/main" id="{2E7A39DB-DEA3-45B2-9308-923A5B591544}"/>
              </a:ext>
            </a:extLst>
          </p:cNvPr>
          <p:cNvSpPr/>
          <p:nvPr/>
        </p:nvSpPr>
        <p:spPr>
          <a:xfrm>
            <a:off x="2628810" y="2469823"/>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1" name="箭头: 右 20">
            <a:extLst>
              <a:ext uri="{FF2B5EF4-FFF2-40B4-BE49-F238E27FC236}">
                <a16:creationId xmlns:a16="http://schemas.microsoft.com/office/drawing/2014/main" id="{466778BC-8128-4B79-BA2A-CDEC5F36327B}"/>
              </a:ext>
            </a:extLst>
          </p:cNvPr>
          <p:cNvSpPr/>
          <p:nvPr/>
        </p:nvSpPr>
        <p:spPr>
          <a:xfrm>
            <a:off x="5663606" y="2489557"/>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箭头: 右 21">
            <a:extLst>
              <a:ext uri="{FF2B5EF4-FFF2-40B4-BE49-F238E27FC236}">
                <a16:creationId xmlns:a16="http://schemas.microsoft.com/office/drawing/2014/main" id="{38CEE7A6-44D6-458A-B575-ECA3FCBA795A}"/>
              </a:ext>
            </a:extLst>
          </p:cNvPr>
          <p:cNvSpPr/>
          <p:nvPr/>
        </p:nvSpPr>
        <p:spPr>
          <a:xfrm rot="1997962">
            <a:off x="9133987" y="2525091"/>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4" name="箭头: 虚尾 23">
            <a:extLst>
              <a:ext uri="{FF2B5EF4-FFF2-40B4-BE49-F238E27FC236}">
                <a16:creationId xmlns:a16="http://schemas.microsoft.com/office/drawing/2014/main" id="{C0571D59-D508-419B-A7E0-95E0F70F3BDA}"/>
              </a:ext>
            </a:extLst>
          </p:cNvPr>
          <p:cNvSpPr/>
          <p:nvPr/>
        </p:nvSpPr>
        <p:spPr>
          <a:xfrm rot="8438953">
            <a:off x="10335219" y="4875351"/>
            <a:ext cx="961534" cy="657421"/>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5" name="箭头: 右 24">
            <a:extLst>
              <a:ext uri="{FF2B5EF4-FFF2-40B4-BE49-F238E27FC236}">
                <a16:creationId xmlns:a16="http://schemas.microsoft.com/office/drawing/2014/main" id="{7AD05368-1E66-4B88-BC23-DE9A532D8F2D}"/>
              </a:ext>
            </a:extLst>
          </p:cNvPr>
          <p:cNvSpPr/>
          <p:nvPr/>
        </p:nvSpPr>
        <p:spPr>
          <a:xfrm rot="10800000">
            <a:off x="6482673" y="5763085"/>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6" name="箭头: 右 25">
            <a:extLst>
              <a:ext uri="{FF2B5EF4-FFF2-40B4-BE49-F238E27FC236}">
                <a16:creationId xmlns:a16="http://schemas.microsoft.com/office/drawing/2014/main" id="{EB1E1C4D-5F14-4596-ABA5-0FA009ACCEA0}"/>
              </a:ext>
            </a:extLst>
          </p:cNvPr>
          <p:cNvSpPr/>
          <p:nvPr/>
        </p:nvSpPr>
        <p:spPr>
          <a:xfrm rot="12904394">
            <a:off x="2619969" y="5546668"/>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06683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Q-Table Learning to Deep Q-Learning</a:t>
            </a:r>
          </a:p>
        </p:txBody>
      </p:sp>
      <p:pic>
        <p:nvPicPr>
          <p:cNvPr id="3073" name="Picture 1" descr="C://Users/yfhuang/AppData/Local/YNote/data/easyfly.huang@gmail.com/6ad616af399f464c92ab9de1de35303b/clipboar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63"/>
          <a:stretch/>
        </p:blipFill>
        <p:spPr bwMode="auto">
          <a:xfrm>
            <a:off x="0" y="1609038"/>
            <a:ext cx="5978070" cy="429214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A3EF7B9-6DB6-421F-9EF4-E31A61DAA401}"/>
              </a:ext>
            </a:extLst>
          </p:cNvPr>
          <p:cNvPicPr>
            <a:picLocks noChangeAspect="1"/>
          </p:cNvPicPr>
          <p:nvPr/>
        </p:nvPicPr>
        <p:blipFill>
          <a:blip r:embed="rId3"/>
          <a:stretch>
            <a:fillRect/>
          </a:stretch>
        </p:blipFill>
        <p:spPr>
          <a:xfrm>
            <a:off x="5978070" y="3845710"/>
            <a:ext cx="6130059" cy="1970628"/>
          </a:xfrm>
          <a:prstGeom prst="rect">
            <a:avLst/>
          </a:prstGeom>
        </p:spPr>
      </p:pic>
      <p:sp>
        <p:nvSpPr>
          <p:cNvPr id="9" name="文本框 8">
            <a:extLst>
              <a:ext uri="{FF2B5EF4-FFF2-40B4-BE49-F238E27FC236}">
                <a16:creationId xmlns:a16="http://schemas.microsoft.com/office/drawing/2014/main" id="{0145EE2A-7E27-4D7F-AE56-721F1E591D2B}"/>
              </a:ext>
            </a:extLst>
          </p:cNvPr>
          <p:cNvSpPr txBox="1"/>
          <p:nvPr/>
        </p:nvSpPr>
        <p:spPr>
          <a:xfrm>
            <a:off x="6174305" y="3078914"/>
            <a:ext cx="4916731" cy="369332"/>
          </a:xfrm>
          <a:prstGeom prst="rect">
            <a:avLst/>
          </a:prstGeom>
          <a:noFill/>
        </p:spPr>
        <p:txBody>
          <a:bodyPr wrap="none" rtlCol="0">
            <a:spAutoFit/>
          </a:bodyPr>
          <a:lstStyle/>
          <a:p>
            <a:r>
              <a:rPr lang="en-US" altLang="zh-CN" dirty="0"/>
              <a:t>The network architecture that DeepMind used</a:t>
            </a:r>
            <a:endParaRPr lang="zh-CN" altLang="en-US" sz="1800" dirty="0"/>
          </a:p>
        </p:txBody>
      </p:sp>
    </p:spTree>
    <p:extLst>
      <p:ext uri="{BB962C8B-B14F-4D97-AF65-F5344CB8AC3E}">
        <p14:creationId xmlns:p14="http://schemas.microsoft.com/office/powerpoint/2010/main" val="61485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990D-4F83-492C-8ECE-6CBF717D6433}"/>
              </a:ext>
            </a:extLst>
          </p:cNvPr>
          <p:cNvSpPr>
            <a:spLocks noGrp="1"/>
          </p:cNvSpPr>
          <p:nvPr>
            <p:ph type="title"/>
          </p:nvPr>
        </p:nvSpPr>
        <p:spPr/>
        <p:txBody>
          <a:bodyPr/>
          <a:lstStyle/>
          <a:p>
            <a:r>
              <a:rPr lang="en-US" altLang="zh-CN" dirty="0"/>
              <a:t>Using DQN to Play Game Flappy Bird </a:t>
            </a:r>
            <a:endParaRPr lang="zh-CN" altLang="en-US" dirty="0"/>
          </a:p>
        </p:txBody>
      </p:sp>
      <p:sp>
        <p:nvSpPr>
          <p:cNvPr id="4" name="AutoShape 2" descr="preprocess.png">
            <a:extLst>
              <a:ext uri="{FF2B5EF4-FFF2-40B4-BE49-F238E27FC236}">
                <a16:creationId xmlns:a16="http://schemas.microsoft.com/office/drawing/2014/main" id="{758403DF-D487-4600-A4E9-3D95F37AD8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6403236" y="6112487"/>
            <a:ext cx="5788764" cy="646331"/>
          </a:xfrm>
          <a:prstGeom prst="rect">
            <a:avLst/>
          </a:prstGeom>
          <a:noFill/>
        </p:spPr>
        <p:txBody>
          <a:bodyPr wrap="none" rtlCol="0">
            <a:spAutoFit/>
          </a:bodyPr>
          <a:lstStyle/>
          <a:p>
            <a:r>
              <a:rPr lang="en-US" i="1" dirty="0">
                <a:hlinkClick r:id="rId2"/>
              </a:rPr>
              <a:t>https://github.com/yenchenlin/DeepLearningFlappyBird</a:t>
            </a:r>
            <a:endParaRPr lang="en-US" i="1" dirty="0"/>
          </a:p>
          <a:p>
            <a:endParaRPr lang="en-US" i="1" dirty="0"/>
          </a:p>
        </p:txBody>
      </p:sp>
      <p:pic>
        <p:nvPicPr>
          <p:cNvPr id="6146" name="Picture 2" descr="Image result for flappybir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65665" y="1552575"/>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8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D400F6-89F8-4C36-8682-8326ABC6A839}"/>
              </a:ext>
            </a:extLst>
          </p:cNvPr>
          <p:cNvPicPr>
            <a:picLocks noChangeAspect="1"/>
          </p:cNvPicPr>
          <p:nvPr/>
        </p:nvPicPr>
        <p:blipFill>
          <a:blip r:embed="rId2"/>
          <a:stretch>
            <a:fillRect/>
          </a:stretch>
        </p:blipFill>
        <p:spPr>
          <a:xfrm>
            <a:off x="1486677" y="0"/>
            <a:ext cx="9218645" cy="6858000"/>
          </a:xfrm>
          <a:prstGeom prst="rect">
            <a:avLst/>
          </a:prstGeom>
        </p:spPr>
      </p:pic>
    </p:spTree>
    <p:extLst>
      <p:ext uri="{BB962C8B-B14F-4D97-AF65-F5344CB8AC3E}">
        <p14:creationId xmlns:p14="http://schemas.microsoft.com/office/powerpoint/2010/main" val="205534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70D71-44BC-4097-9B46-FDAE0BAA72CC}"/>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EB5FB910-F096-4B1C-9B62-AC05CD2190D1}"/>
              </a:ext>
            </a:extLst>
          </p:cNvPr>
          <p:cNvSpPr>
            <a:spLocks noGrp="1"/>
          </p:cNvSpPr>
          <p:nvPr>
            <p:ph idx="1"/>
          </p:nvPr>
        </p:nvSpPr>
        <p:spPr/>
        <p:txBody>
          <a:bodyPr/>
          <a:lstStyle/>
          <a:p>
            <a:r>
              <a:rPr lang="en-US" altLang="zh-CN" dirty="0">
                <a:hlinkClick r:id="rId2"/>
              </a:rPr>
              <a:t>http://www0.cs.ucl.ac.uk/staff/D.Silver/web/Teaching.html</a:t>
            </a:r>
            <a:endParaRPr lang="en-US" altLang="zh-CN" dirty="0"/>
          </a:p>
          <a:p>
            <a:r>
              <a:rPr lang="en-US" altLang="zh-CN" i="1" dirty="0"/>
              <a:t>2013, DeepMind,</a:t>
            </a:r>
            <a:r>
              <a:rPr lang="zh-CN" altLang="en-US" i="1" dirty="0"/>
              <a:t> </a:t>
            </a:r>
            <a:r>
              <a:rPr lang="en-US" altLang="zh-CN" i="1" dirty="0">
                <a:hlinkClick r:id="rId3"/>
              </a:rPr>
              <a:t>https://arxiv.org/abs/1312.5602</a:t>
            </a:r>
            <a:endParaRPr lang="en-US" altLang="zh-CN" i="1" dirty="0"/>
          </a:p>
          <a:p>
            <a:r>
              <a:rPr lang="en-US" altLang="zh-CN" i="1" dirty="0">
                <a:hlinkClick r:id="rId4"/>
              </a:rPr>
              <a:t>https://github.com/devsisters/DQN-tensorflow</a:t>
            </a:r>
            <a:endParaRPr lang="en-US" altLang="zh-CN" i="1" dirty="0"/>
          </a:p>
          <a:p>
            <a:r>
              <a:rPr lang="en-US" altLang="zh-CN" i="1" dirty="0">
                <a:hlinkClick r:id="rId5"/>
              </a:rPr>
              <a:t>http://www.teach.cs.toronto.edu/~csc2542h/fall/material/csc2542f16_dqn.pdf</a:t>
            </a:r>
            <a:endParaRPr lang="en-US" altLang="zh-CN" i="1" dirty="0"/>
          </a:p>
          <a:p>
            <a:r>
              <a:rPr lang="en-US" altLang="zh-CN" i="1" dirty="0">
                <a:hlinkClick r:id="rId6"/>
              </a:rPr>
              <a:t>http://fromwiz.com/share/s/1CGZRH2S1Aro2gtjMB0TJPbh2WMt0I1fPkJq26Z6cI3pS8GI</a:t>
            </a:r>
            <a:endParaRPr lang="en-US" altLang="zh-CN" i="1" dirty="0"/>
          </a:p>
          <a:p>
            <a:r>
              <a:rPr lang="en-US" altLang="zh-CN" i="1" dirty="0">
                <a:hlinkClick r:id="rId7"/>
              </a:rPr>
              <a:t>https://github.com/yenchenlin/DeepLearningFlappyBird</a:t>
            </a:r>
            <a:endParaRPr lang="en-US" altLang="zh-CN" i="1" dirty="0"/>
          </a:p>
          <a:p>
            <a:endParaRPr lang="en-US" altLang="zh-CN" i="1" dirty="0"/>
          </a:p>
          <a:p>
            <a:endParaRPr lang="en-US" altLang="zh-CN" i="1" dirty="0"/>
          </a:p>
          <a:p>
            <a:endParaRPr lang="en-US" altLang="zh-CN" i="1" dirty="0"/>
          </a:p>
          <a:p>
            <a:endParaRPr lang="zh-CN" altLang="en-US" dirty="0"/>
          </a:p>
        </p:txBody>
      </p:sp>
    </p:spTree>
    <p:extLst>
      <p:ext uri="{BB962C8B-B14F-4D97-AF65-F5344CB8AC3E}">
        <p14:creationId xmlns:p14="http://schemas.microsoft.com/office/powerpoint/2010/main" val="66881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E625A4-4D56-4251-A448-D3D4CAF25A2C}"/>
              </a:ext>
            </a:extLst>
          </p:cNvPr>
          <p:cNvPicPr>
            <a:picLocks noChangeAspect="1"/>
          </p:cNvPicPr>
          <p:nvPr/>
        </p:nvPicPr>
        <p:blipFill rotWithShape="1">
          <a:blip r:embed="rId3"/>
          <a:srcRect r="60169"/>
          <a:stretch/>
        </p:blipFill>
        <p:spPr>
          <a:xfrm>
            <a:off x="609600" y="1430899"/>
            <a:ext cx="5951076" cy="204941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420725695"/>
              </p:ext>
            </p:extLst>
          </p:nvPr>
        </p:nvGraphicFramePr>
        <p:xfrm>
          <a:off x="6892770" y="0"/>
          <a:ext cx="5298726" cy="6858000"/>
        </p:xfrm>
        <a:graphic>
          <a:graphicData uri="http://schemas.openxmlformats.org/presentationml/2006/ole">
            <mc:AlternateContent xmlns:mc="http://schemas.openxmlformats.org/markup-compatibility/2006">
              <mc:Choice xmlns:v="urn:schemas-microsoft-com:vml" Requires="v">
                <p:oleObj spid="_x0000_s1100" name="Acrobat Document" r:id="rId4" imgW="5829257" imgH="7543568" progId="AcroExch.Document.DC">
                  <p:embed/>
                </p:oleObj>
              </mc:Choice>
              <mc:Fallback>
                <p:oleObj name="Acrobat Document" r:id="rId4" imgW="5829257" imgH="7543568" progId="AcroExch.Document.DC">
                  <p:embed/>
                  <p:pic>
                    <p:nvPicPr>
                      <p:cNvPr id="0" name=""/>
                      <p:cNvPicPr/>
                      <p:nvPr/>
                    </p:nvPicPr>
                    <p:blipFill>
                      <a:blip r:embed="rId5"/>
                      <a:stretch>
                        <a:fillRect/>
                      </a:stretch>
                    </p:blipFill>
                    <p:spPr>
                      <a:xfrm>
                        <a:off x="6892770" y="0"/>
                        <a:ext cx="5298726" cy="685800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ltLang="zh-CN" dirty="0"/>
              <a:t>Computer can play game</a:t>
            </a:r>
            <a:endParaRPr lang="en-US" dirty="0"/>
          </a:p>
        </p:txBody>
      </p:sp>
      <p:pic>
        <p:nvPicPr>
          <p:cNvPr id="8" name="图片 3">
            <a:extLst/>
          </p:cNvPr>
          <p:cNvPicPr>
            <a:picLocks noChangeAspect="1"/>
          </p:cNvPicPr>
          <p:nvPr/>
        </p:nvPicPr>
        <p:blipFill rotWithShape="1">
          <a:blip r:embed="rId3"/>
          <a:srcRect l="59942"/>
          <a:stretch/>
        </p:blipFill>
        <p:spPr>
          <a:xfrm>
            <a:off x="583655" y="3906648"/>
            <a:ext cx="6002965" cy="2055611"/>
          </a:xfrm>
          <a:prstGeom prst="rect">
            <a:avLst/>
          </a:prstGeom>
        </p:spPr>
      </p:pic>
      <p:sp>
        <p:nvSpPr>
          <p:cNvPr id="11" name="文本框 4">
            <a:extLst/>
          </p:cNvPr>
          <p:cNvSpPr txBox="1"/>
          <p:nvPr/>
        </p:nvSpPr>
        <p:spPr>
          <a:xfrm>
            <a:off x="1938164" y="6486298"/>
            <a:ext cx="5156091" cy="369332"/>
          </a:xfrm>
          <a:prstGeom prst="rect">
            <a:avLst/>
          </a:prstGeom>
          <a:noFill/>
        </p:spPr>
        <p:txBody>
          <a:bodyPr wrap="none" rtlCol="0">
            <a:spAutoFit/>
          </a:bodyPr>
          <a:lstStyle/>
          <a:p>
            <a:r>
              <a:rPr lang="en-US" altLang="zh-CN" i="1" dirty="0"/>
              <a:t>2013, DeepMind,</a:t>
            </a:r>
            <a:r>
              <a:rPr lang="zh-CN" altLang="en-US" i="1" dirty="0"/>
              <a:t> </a:t>
            </a:r>
            <a:r>
              <a:rPr lang="en-US" altLang="zh-CN" i="1" dirty="0">
                <a:hlinkClick r:id="rId6"/>
              </a:rPr>
              <a:t>https://arxiv.org/abs/1312.5602</a:t>
            </a:r>
            <a:endParaRPr lang="en-US" altLang="zh-CN" i="1" dirty="0"/>
          </a:p>
        </p:txBody>
      </p:sp>
      <p:sp>
        <p:nvSpPr>
          <p:cNvPr id="13" name="TextBox 12"/>
          <p:cNvSpPr txBox="1"/>
          <p:nvPr/>
        </p:nvSpPr>
        <p:spPr>
          <a:xfrm>
            <a:off x="639059" y="3352650"/>
            <a:ext cx="723275" cy="369332"/>
          </a:xfrm>
          <a:prstGeom prst="rect">
            <a:avLst/>
          </a:prstGeom>
          <a:noFill/>
        </p:spPr>
        <p:txBody>
          <a:bodyPr wrap="none" rtlCol="0">
            <a:spAutoFit/>
          </a:bodyPr>
          <a:lstStyle/>
          <a:p>
            <a:r>
              <a:rPr lang="en-US" sz="1800" dirty="0"/>
              <a:t>Pong</a:t>
            </a:r>
          </a:p>
        </p:txBody>
      </p:sp>
      <p:sp>
        <p:nvSpPr>
          <p:cNvPr id="14" name="TextBox 13"/>
          <p:cNvSpPr txBox="1"/>
          <p:nvPr/>
        </p:nvSpPr>
        <p:spPr>
          <a:xfrm>
            <a:off x="3557144" y="3378151"/>
            <a:ext cx="1223412" cy="369332"/>
          </a:xfrm>
          <a:prstGeom prst="rect">
            <a:avLst/>
          </a:prstGeom>
          <a:noFill/>
        </p:spPr>
        <p:txBody>
          <a:bodyPr wrap="none" rtlCol="0">
            <a:spAutoFit/>
          </a:bodyPr>
          <a:lstStyle/>
          <a:p>
            <a:r>
              <a:rPr lang="en-US" sz="1800" dirty="0"/>
              <a:t>Break Out</a:t>
            </a:r>
          </a:p>
        </p:txBody>
      </p:sp>
      <p:sp>
        <p:nvSpPr>
          <p:cNvPr id="15" name="TextBox 14"/>
          <p:cNvSpPr txBox="1"/>
          <p:nvPr/>
        </p:nvSpPr>
        <p:spPr>
          <a:xfrm>
            <a:off x="571731" y="5899065"/>
            <a:ext cx="1274708" cy="369332"/>
          </a:xfrm>
          <a:prstGeom prst="rect">
            <a:avLst/>
          </a:prstGeom>
          <a:noFill/>
        </p:spPr>
        <p:txBody>
          <a:bodyPr wrap="none" rtlCol="0">
            <a:spAutoFit/>
          </a:bodyPr>
          <a:lstStyle/>
          <a:p>
            <a:r>
              <a:rPr lang="en-US" sz="1800" dirty="0"/>
              <a:t>Sea Quest</a:t>
            </a:r>
          </a:p>
        </p:txBody>
      </p:sp>
      <p:sp>
        <p:nvSpPr>
          <p:cNvPr id="16" name="TextBox 15"/>
          <p:cNvSpPr txBox="1"/>
          <p:nvPr/>
        </p:nvSpPr>
        <p:spPr>
          <a:xfrm>
            <a:off x="3579175" y="5943897"/>
            <a:ext cx="1402948" cy="369332"/>
          </a:xfrm>
          <a:prstGeom prst="rect">
            <a:avLst/>
          </a:prstGeom>
          <a:noFill/>
        </p:spPr>
        <p:txBody>
          <a:bodyPr wrap="none" rtlCol="0">
            <a:spAutoFit/>
          </a:bodyPr>
          <a:lstStyle/>
          <a:p>
            <a:r>
              <a:rPr lang="en-US" sz="1800" dirty="0"/>
              <a:t>Beam Rider</a:t>
            </a:r>
          </a:p>
        </p:txBody>
      </p:sp>
    </p:spTree>
    <p:extLst>
      <p:ext uri="{BB962C8B-B14F-4D97-AF65-F5344CB8AC3E}">
        <p14:creationId xmlns:p14="http://schemas.microsoft.com/office/powerpoint/2010/main" val="31362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teach the machine to play a game?</a:t>
            </a:r>
          </a:p>
        </p:txBody>
      </p:sp>
      <p:sp>
        <p:nvSpPr>
          <p:cNvPr id="8" name="Content Placeholder 7"/>
          <p:cNvSpPr>
            <a:spLocks noGrp="1"/>
          </p:cNvSpPr>
          <p:nvPr>
            <p:ph idx="1"/>
          </p:nvPr>
        </p:nvSpPr>
        <p:spPr/>
        <p:txBody>
          <a:bodyPr/>
          <a:lstStyle/>
          <a:p>
            <a:r>
              <a:rPr lang="en-US" dirty="0"/>
              <a:t>Example: breakout (one of the Atari games)</a:t>
            </a:r>
          </a:p>
          <a:p>
            <a:r>
              <a:rPr lang="en-US" dirty="0"/>
              <a:t>Suppose you want to teach an agent (e.g., NN) to play this game</a:t>
            </a:r>
          </a:p>
          <a:p>
            <a:pPr lvl="1"/>
            <a:r>
              <a:rPr lang="en-US" dirty="0"/>
              <a:t>Supervised training (expert players play a million times)  that’s not how we learn!</a:t>
            </a:r>
          </a:p>
          <a:p>
            <a:pPr lvl="1"/>
            <a:r>
              <a:rPr lang="en-US" dirty="0"/>
              <a:t>Reinforcement Learning</a:t>
            </a:r>
          </a:p>
        </p:txBody>
      </p:sp>
      <p:pic>
        <p:nvPicPr>
          <p:cNvPr id="4" name="Picture 3"/>
          <p:cNvPicPr>
            <a:picLocks noChangeAspect="1"/>
          </p:cNvPicPr>
          <p:nvPr/>
        </p:nvPicPr>
        <p:blipFill rotWithShape="1">
          <a:blip r:embed="rId3"/>
          <a:srcRect l="20192" t="12230" r="20075" b="37373"/>
          <a:stretch/>
        </p:blipFill>
        <p:spPr>
          <a:xfrm>
            <a:off x="422988" y="3442997"/>
            <a:ext cx="6587412" cy="209938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985612969"/>
              </p:ext>
            </p:extLst>
          </p:nvPr>
        </p:nvGraphicFramePr>
        <p:xfrm>
          <a:off x="9865063" y="140834"/>
          <a:ext cx="1938244" cy="2547257"/>
        </p:xfrm>
        <a:graphic>
          <a:graphicData uri="http://schemas.openxmlformats.org/presentationml/2006/ole">
            <mc:AlternateContent xmlns:mc="http://schemas.openxmlformats.org/markup-compatibility/2006">
              <mc:Choice xmlns:v="urn:schemas-microsoft-com:vml" Requires="v">
                <p:oleObj spid="_x0000_s4144" name="Acrobat Document" r:id="rId4" imgW="5667198" imgH="7448344" progId="AcroExch.Document.DC">
                  <p:embed/>
                </p:oleObj>
              </mc:Choice>
              <mc:Fallback>
                <p:oleObj name="Acrobat Document" r:id="rId4" imgW="5667198" imgH="7448344" progId="AcroExch.Document.DC">
                  <p:embed/>
                  <p:pic>
                    <p:nvPicPr>
                      <p:cNvPr id="0" name=""/>
                      <p:cNvPicPr/>
                      <p:nvPr/>
                    </p:nvPicPr>
                    <p:blipFill>
                      <a:blip r:embed="rId5"/>
                      <a:stretch>
                        <a:fillRect/>
                      </a:stretch>
                    </p:blipFill>
                    <p:spPr>
                      <a:xfrm>
                        <a:off x="9865063" y="140834"/>
                        <a:ext cx="1938244" cy="2547257"/>
                      </a:xfrm>
                      <a:prstGeom prst="rect">
                        <a:avLst/>
                      </a:prstGeom>
                    </p:spPr>
                  </p:pic>
                </p:oleObj>
              </mc:Fallback>
            </mc:AlternateContent>
          </a:graphicData>
        </a:graphic>
      </p:graphicFrame>
      <p:sp>
        <p:nvSpPr>
          <p:cNvPr id="6" name="Rectangle 5"/>
          <p:cNvSpPr/>
          <p:nvPr/>
        </p:nvSpPr>
        <p:spPr>
          <a:xfrm>
            <a:off x="7068990" y="5858418"/>
            <a:ext cx="5057795" cy="646331"/>
          </a:xfrm>
          <a:prstGeom prst="rect">
            <a:avLst/>
          </a:prstGeom>
        </p:spPr>
        <p:txBody>
          <a:bodyPr wrap="none">
            <a:spAutoFit/>
          </a:bodyPr>
          <a:lstStyle/>
          <a:p>
            <a:r>
              <a:rPr lang="en-US" i="1" dirty="0"/>
              <a:t>Result of training for 24 hours using GTX 980 </a:t>
            </a:r>
            <a:r>
              <a:rPr lang="en-US" i="1" dirty="0" err="1"/>
              <a:t>ti</a:t>
            </a:r>
            <a:r>
              <a:rPr lang="en-US" i="1" dirty="0"/>
              <a:t>.</a:t>
            </a:r>
          </a:p>
          <a:p>
            <a:r>
              <a:rPr lang="en-US" i="1" dirty="0"/>
              <a:t>https://github.com/devsisters/DQN-tensorflow</a:t>
            </a:r>
          </a:p>
        </p:txBody>
      </p:sp>
      <p:pic>
        <p:nvPicPr>
          <p:cNvPr id="7" name="Picture 2" descr="be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9063" y="320681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Supervised learning VS reinforcement learning VS unsupervised learning</a:t>
            </a:r>
          </a:p>
        </p:txBody>
      </p:sp>
      <p:pic>
        <p:nvPicPr>
          <p:cNvPr id="4" name="Picture 3"/>
          <p:cNvPicPr>
            <a:picLocks noChangeAspect="1"/>
          </p:cNvPicPr>
          <p:nvPr/>
        </p:nvPicPr>
        <p:blipFill>
          <a:blip r:embed="rId2"/>
          <a:stretch>
            <a:fillRect/>
          </a:stretch>
        </p:blipFill>
        <p:spPr>
          <a:xfrm>
            <a:off x="386929" y="1830258"/>
            <a:ext cx="11271669" cy="3422876"/>
          </a:xfrm>
          <a:prstGeom prst="rect">
            <a:avLst/>
          </a:prstGeom>
        </p:spPr>
      </p:pic>
    </p:spTree>
    <p:extLst>
      <p:ext uri="{BB962C8B-B14F-4D97-AF65-F5344CB8AC3E}">
        <p14:creationId xmlns:p14="http://schemas.microsoft.com/office/powerpoint/2010/main" val="31193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0F7FC-E8B2-4DE9-8B9F-88EC57DDAED1}"/>
              </a:ext>
            </a:extLst>
          </p:cNvPr>
          <p:cNvSpPr txBox="1"/>
          <p:nvPr/>
        </p:nvSpPr>
        <p:spPr>
          <a:xfrm>
            <a:off x="4111690" y="6147629"/>
            <a:ext cx="7975325" cy="369332"/>
          </a:xfrm>
          <a:prstGeom prst="rect">
            <a:avLst/>
          </a:prstGeom>
          <a:noFill/>
        </p:spPr>
        <p:txBody>
          <a:bodyPr wrap="none" rtlCol="0">
            <a:spAutoFit/>
          </a:bodyPr>
          <a:lstStyle/>
          <a:p>
            <a:r>
              <a:rPr lang="en-US" altLang="zh-CN" i="1" dirty="0"/>
              <a:t>http://www.teach.cs.toronto.edu/~csc2542h/fall/material/csc2542f16_dqn.pdf</a:t>
            </a:r>
            <a:endParaRPr lang="zh-CN" altLang="en-US" i="1" dirty="0"/>
          </a:p>
        </p:txBody>
      </p:sp>
      <p:pic>
        <p:nvPicPr>
          <p:cNvPr id="5" name="图片 4">
            <a:extLst>
              <a:ext uri="{FF2B5EF4-FFF2-40B4-BE49-F238E27FC236}">
                <a16:creationId xmlns:a16="http://schemas.microsoft.com/office/drawing/2014/main" id="{ADFDBD85-9C90-4693-9C31-475980410D9D}"/>
              </a:ext>
            </a:extLst>
          </p:cNvPr>
          <p:cNvPicPr>
            <a:picLocks noChangeAspect="1"/>
          </p:cNvPicPr>
          <p:nvPr/>
        </p:nvPicPr>
        <p:blipFill>
          <a:blip r:embed="rId2"/>
          <a:stretch>
            <a:fillRect/>
          </a:stretch>
        </p:blipFill>
        <p:spPr>
          <a:xfrm>
            <a:off x="1560654" y="1576180"/>
            <a:ext cx="8467725" cy="4314825"/>
          </a:xfrm>
          <a:prstGeom prst="rect">
            <a:avLst/>
          </a:prstGeom>
        </p:spPr>
      </p:pic>
      <p:sp>
        <p:nvSpPr>
          <p:cNvPr id="2" name="Title 1"/>
          <p:cNvSpPr>
            <a:spLocks noGrp="1"/>
          </p:cNvSpPr>
          <p:nvPr>
            <p:ph type="title"/>
          </p:nvPr>
        </p:nvSpPr>
        <p:spPr/>
        <p:txBody>
          <a:bodyPr/>
          <a:lstStyle/>
          <a:p>
            <a:r>
              <a:rPr lang="en-US" dirty="0"/>
              <a:t>RL is learning from iteration</a:t>
            </a:r>
          </a:p>
        </p:txBody>
      </p:sp>
    </p:spTree>
    <p:extLst>
      <p:ext uri="{BB962C8B-B14F-4D97-AF65-F5344CB8AC3E}">
        <p14:creationId xmlns:p14="http://schemas.microsoft.com/office/powerpoint/2010/main" val="39035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3" name="Picture 2"/>
          <p:cNvPicPr>
            <a:picLocks noChangeAspect="1"/>
          </p:cNvPicPr>
          <p:nvPr/>
        </p:nvPicPr>
        <p:blipFill>
          <a:blip r:embed="rId2"/>
          <a:stretch>
            <a:fillRect/>
          </a:stretch>
        </p:blipFill>
        <p:spPr>
          <a:xfrm>
            <a:off x="762000" y="806603"/>
            <a:ext cx="10375392" cy="5790138"/>
          </a:xfrm>
          <a:prstGeom prst="rect">
            <a:avLst/>
          </a:prstGeom>
        </p:spPr>
      </p:pic>
    </p:spTree>
    <p:extLst>
      <p:ext uri="{BB962C8B-B14F-4D97-AF65-F5344CB8AC3E}">
        <p14:creationId xmlns:p14="http://schemas.microsoft.com/office/powerpoint/2010/main" val="165066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state</a:t>
            </a:r>
          </a:p>
        </p:txBody>
      </p:sp>
      <p:grpSp>
        <p:nvGrpSpPr>
          <p:cNvPr id="5" name="Group 4"/>
          <p:cNvGrpSpPr/>
          <p:nvPr/>
        </p:nvGrpSpPr>
        <p:grpSpPr>
          <a:xfrm>
            <a:off x="951723" y="842242"/>
            <a:ext cx="8837450" cy="5138782"/>
            <a:chOff x="1614196" y="1439008"/>
            <a:chExt cx="8286944" cy="4911348"/>
          </a:xfrm>
        </p:grpSpPr>
        <p:pic>
          <p:nvPicPr>
            <p:cNvPr id="3" name="Picture 2"/>
            <p:cNvPicPr>
              <a:picLocks noChangeAspect="1"/>
            </p:cNvPicPr>
            <p:nvPr/>
          </p:nvPicPr>
          <p:blipFill>
            <a:blip r:embed="rId2"/>
            <a:stretch>
              <a:fillRect/>
            </a:stretch>
          </p:blipFill>
          <p:spPr>
            <a:xfrm>
              <a:off x="1847461" y="1439008"/>
              <a:ext cx="8053679" cy="4911348"/>
            </a:xfrm>
            <a:prstGeom prst="rect">
              <a:avLst/>
            </a:prstGeom>
          </p:spPr>
        </p:pic>
        <p:sp>
          <p:nvSpPr>
            <p:cNvPr id="4" name="Rectangle 3"/>
            <p:cNvSpPr/>
            <p:nvPr/>
          </p:nvSpPr>
          <p:spPr>
            <a:xfrm>
              <a:off x="1614196" y="1520890"/>
              <a:ext cx="4786352" cy="8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TextBox 5"/>
          <p:cNvSpPr txBox="1"/>
          <p:nvPr/>
        </p:nvSpPr>
        <p:spPr>
          <a:xfrm>
            <a:off x="1819469" y="5796358"/>
            <a:ext cx="3600088" cy="369332"/>
          </a:xfrm>
          <a:prstGeom prst="rect">
            <a:avLst/>
          </a:prstGeom>
          <a:noFill/>
        </p:spPr>
        <p:txBody>
          <a:bodyPr wrap="none" rtlCol="0">
            <a:spAutoFit/>
          </a:bodyPr>
          <a:lstStyle/>
          <a:p>
            <a:r>
              <a:rPr lang="en-US" sz="1800" b="1" dirty="0">
                <a:solidFill>
                  <a:srgbClr val="FF0000"/>
                </a:solidFill>
              </a:rPr>
              <a:t>Universal Artificial Intelligence </a:t>
            </a:r>
          </a:p>
        </p:txBody>
      </p:sp>
    </p:spTree>
    <p:extLst>
      <p:ext uri="{BB962C8B-B14F-4D97-AF65-F5344CB8AC3E}">
        <p14:creationId xmlns:p14="http://schemas.microsoft.com/office/powerpoint/2010/main" val="240941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reward?</a:t>
            </a:r>
          </a:p>
        </p:txBody>
      </p:sp>
      <p:pic>
        <p:nvPicPr>
          <p:cNvPr id="3" name="Picture 2"/>
          <p:cNvPicPr>
            <a:picLocks noChangeAspect="1"/>
          </p:cNvPicPr>
          <p:nvPr/>
        </p:nvPicPr>
        <p:blipFill>
          <a:blip r:embed="rId2"/>
          <a:stretch>
            <a:fillRect/>
          </a:stretch>
        </p:blipFill>
        <p:spPr>
          <a:xfrm>
            <a:off x="1055039" y="1833368"/>
            <a:ext cx="9839325" cy="4124325"/>
          </a:xfrm>
          <a:prstGeom prst="rect">
            <a:avLst/>
          </a:prstGeom>
        </p:spPr>
      </p:pic>
      <p:pic>
        <p:nvPicPr>
          <p:cNvPr id="4" name="Picture 3"/>
          <p:cNvPicPr>
            <a:picLocks noChangeAspect="1"/>
          </p:cNvPicPr>
          <p:nvPr/>
        </p:nvPicPr>
        <p:blipFill>
          <a:blip r:embed="rId3"/>
          <a:stretch>
            <a:fillRect/>
          </a:stretch>
        </p:blipFill>
        <p:spPr>
          <a:xfrm>
            <a:off x="5847086" y="1017646"/>
            <a:ext cx="5648325" cy="1009650"/>
          </a:xfrm>
          <a:prstGeom prst="rect">
            <a:avLst/>
          </a:prstGeom>
        </p:spPr>
      </p:pic>
      <p:sp>
        <p:nvSpPr>
          <p:cNvPr id="5" name="文本框 4">
            <a:extLst>
              <a:ext uri="{FF2B5EF4-FFF2-40B4-BE49-F238E27FC236}">
                <a16:creationId xmlns:a16="http://schemas.microsoft.com/office/drawing/2014/main" id="{8DCF5D69-6D53-4795-B772-4AA6D651CB55}"/>
              </a:ext>
            </a:extLst>
          </p:cNvPr>
          <p:cNvSpPr txBox="1"/>
          <p:nvPr/>
        </p:nvSpPr>
        <p:spPr>
          <a:xfrm>
            <a:off x="6683604" y="1102936"/>
            <a:ext cx="3031599" cy="369332"/>
          </a:xfrm>
          <a:prstGeom prst="rect">
            <a:avLst/>
          </a:prstGeom>
          <a:noFill/>
        </p:spPr>
        <p:txBody>
          <a:bodyPr wrap="none" rtlCol="0">
            <a:spAutoFit/>
          </a:bodyPr>
          <a:lstStyle/>
          <a:p>
            <a:r>
              <a:rPr lang="en-US" altLang="zh-CN" u="sng" dirty="0">
                <a:hlinkClick r:id="rId4" tooltip="Teaching_files/MDP.pdf"/>
              </a:rPr>
              <a:t>Markov Decision Processes</a:t>
            </a:r>
            <a:endParaRPr lang="zh-CN" altLang="en-US" sz="1800" dirty="0"/>
          </a:p>
        </p:txBody>
      </p:sp>
    </p:spTree>
    <p:extLst>
      <p:ext uri="{BB962C8B-B14F-4D97-AF65-F5344CB8AC3E}">
        <p14:creationId xmlns:p14="http://schemas.microsoft.com/office/powerpoint/2010/main" val="30185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an action?</a:t>
            </a:r>
          </a:p>
        </p:txBody>
      </p:sp>
      <p:pic>
        <p:nvPicPr>
          <p:cNvPr id="3" name="Picture 2"/>
          <p:cNvPicPr>
            <a:picLocks noChangeAspect="1"/>
          </p:cNvPicPr>
          <p:nvPr/>
        </p:nvPicPr>
        <p:blipFill>
          <a:blip r:embed="rId2"/>
          <a:stretch>
            <a:fillRect/>
          </a:stretch>
        </p:blipFill>
        <p:spPr>
          <a:xfrm>
            <a:off x="1014121" y="1211574"/>
            <a:ext cx="9734550" cy="4324350"/>
          </a:xfrm>
          <a:prstGeom prst="rect">
            <a:avLst/>
          </a:prstGeom>
        </p:spPr>
      </p:pic>
      <p:sp>
        <p:nvSpPr>
          <p:cNvPr id="4" name="文本框 3">
            <a:extLst>
              <a:ext uri="{FF2B5EF4-FFF2-40B4-BE49-F238E27FC236}">
                <a16:creationId xmlns:a16="http://schemas.microsoft.com/office/drawing/2014/main" id="{11DA91D8-9E91-455F-9578-72051621209C}"/>
              </a:ext>
            </a:extLst>
          </p:cNvPr>
          <p:cNvSpPr txBox="1"/>
          <p:nvPr/>
        </p:nvSpPr>
        <p:spPr>
          <a:xfrm>
            <a:off x="1272619" y="5825765"/>
            <a:ext cx="3005951" cy="369332"/>
          </a:xfrm>
          <a:prstGeom prst="rect">
            <a:avLst/>
          </a:prstGeom>
          <a:noFill/>
        </p:spPr>
        <p:txBody>
          <a:bodyPr wrap="none" rtlCol="0">
            <a:spAutoFit/>
          </a:bodyPr>
          <a:lstStyle/>
          <a:p>
            <a:r>
              <a:rPr lang="en-US" altLang="zh-CN" sz="1800" dirty="0"/>
              <a:t>Exploration VS exploitation </a:t>
            </a:r>
            <a:endParaRPr lang="zh-CN" altLang="en-US" sz="1800" dirty="0"/>
          </a:p>
        </p:txBody>
      </p:sp>
    </p:spTree>
    <p:extLst>
      <p:ext uri="{BB962C8B-B14F-4D97-AF65-F5344CB8AC3E}">
        <p14:creationId xmlns:p14="http://schemas.microsoft.com/office/powerpoint/2010/main" val="2345987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1160</TotalTime>
  <Words>311</Words>
  <Application>Microsoft Office PowerPoint</Application>
  <PresentationFormat>宽屏</PresentationFormat>
  <Paragraphs>44</Paragraphs>
  <Slides>17</Slides>
  <Notes>0</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1" baseType="lpstr">
      <vt:lpstr>黑体</vt:lpstr>
      <vt:lpstr>Arial</vt:lpstr>
      <vt:lpstr>Default Theme</vt:lpstr>
      <vt:lpstr>Acrobat Document</vt:lpstr>
      <vt:lpstr>Deep Learning: -- Reinforcement Learning for strategy selection</vt:lpstr>
      <vt:lpstr>Computer can play game</vt:lpstr>
      <vt:lpstr>How to teach the machine to play a game?</vt:lpstr>
      <vt:lpstr>Supervised learning VS reinforcement learning VS unsupervised learning</vt:lpstr>
      <vt:lpstr>RL is learning from iteration</vt:lpstr>
      <vt:lpstr>Markov Decision Process</vt:lpstr>
      <vt:lpstr>How to define a state</vt:lpstr>
      <vt:lpstr>How to define a reward?</vt:lpstr>
      <vt:lpstr>How to define an action?</vt:lpstr>
      <vt:lpstr>Q Learning and BellMan Equation</vt:lpstr>
      <vt:lpstr>Q-Table Learning</vt:lpstr>
      <vt:lpstr>Build R-table</vt:lpstr>
      <vt:lpstr>Update Q tablee</vt:lpstr>
      <vt:lpstr>From Q-Table Learning to Deep Q-Learning</vt:lpstr>
      <vt:lpstr>Using DQN to Play Game Flappy Bird </vt:lpstr>
      <vt:lpstr>PowerPoint 演示文稿</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63</cp:revision>
  <dcterms:created xsi:type="dcterms:W3CDTF">2017-07-31T09:09:05Z</dcterms:created>
  <dcterms:modified xsi:type="dcterms:W3CDTF">2017-11-01T14:12:23Z</dcterms:modified>
</cp:coreProperties>
</file>